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GoogleSlidesCustomDataVersion2">
      <go:slidesCustomData xmlns:go="http://customooxmlschemas.google.com/" r:id="rId37" roundtripDataSignature="AMtx7mgqKDQHbtS3v4roKzyrwhqeOSLw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A8A635-AF84-4351-A1AF-75553F76F0E5}">
  <a:tblStyle styleId="{F5A8A635-AF84-4351-A1AF-75553F76F0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4a3be85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74a3be85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47fc6f4a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747fc6f4a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4a3be85f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74a3be85f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4a3be85f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74a3be85f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47fc6f4aa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747fc6f4aa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47fc6f4aa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747fc6f4aa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55b78395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455b78395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47fc6f4aa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747fc6f4aa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4a3be85f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74a3be85f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4d5027d3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74d5027d3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47fc6f4a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747fc6f4a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47fc6f4a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747fc6f4a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47fc6f4a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747fc6f4a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advancedwireless.org/new-york-city/" TargetMode="External"/><Relationship Id="rId3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advancedwireless.org/new-york-city/" TargetMode="External"/><Relationship Id="rId3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20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729625" y="3172900"/>
            <a:ext cx="76881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4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3" name="Google Shape;53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41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858400"/>
            <a:ext cx="85206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727800" y="1029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729450" y="108525"/>
            <a:ext cx="76887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729450" y="803450"/>
            <a:ext cx="7688700" cy="4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Two-color:small siz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6"/>
          <p:cNvSpPr txBox="1"/>
          <p:nvPr>
            <p:ph type="title"/>
          </p:nvPr>
        </p:nvSpPr>
        <p:spPr>
          <a:xfrm>
            <a:off x="381000" y="438150"/>
            <a:ext cx="3886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6"/>
          <p:cNvSpPr txBox="1"/>
          <p:nvPr>
            <p:ph idx="1" type="subTitle"/>
          </p:nvPr>
        </p:nvSpPr>
        <p:spPr>
          <a:xfrm>
            <a:off x="381000" y="1200150"/>
            <a:ext cx="38862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6"/>
          <p:cNvSpPr txBox="1"/>
          <p:nvPr>
            <p:ph idx="2" type="body"/>
          </p:nvPr>
        </p:nvSpPr>
        <p:spPr>
          <a:xfrm>
            <a:off x="4876800" y="438150"/>
            <a:ext cx="3810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" name="Google Shape;30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801584"/>
            <a:ext cx="1400810" cy="25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Two-color:size 18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7"/>
          <p:cNvSpPr txBox="1"/>
          <p:nvPr>
            <p:ph type="title"/>
          </p:nvPr>
        </p:nvSpPr>
        <p:spPr>
          <a:xfrm>
            <a:off x="381000" y="438150"/>
            <a:ext cx="3886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37"/>
          <p:cNvSpPr txBox="1"/>
          <p:nvPr>
            <p:ph idx="1" type="subTitle"/>
          </p:nvPr>
        </p:nvSpPr>
        <p:spPr>
          <a:xfrm>
            <a:off x="381000" y="1200150"/>
            <a:ext cx="38862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37"/>
          <p:cNvSpPr txBox="1"/>
          <p:nvPr>
            <p:ph idx="2" type="body"/>
          </p:nvPr>
        </p:nvSpPr>
        <p:spPr>
          <a:xfrm>
            <a:off x="4876800" y="438150"/>
            <a:ext cx="3810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8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3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801584"/>
            <a:ext cx="1400810" cy="25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/>
          <p:nvPr>
            <p:ph type="title"/>
          </p:nvPr>
        </p:nvSpPr>
        <p:spPr>
          <a:xfrm>
            <a:off x="228600" y="438150"/>
            <a:ext cx="861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38"/>
          <p:cNvSpPr txBox="1"/>
          <p:nvPr>
            <p:ph idx="1" type="body"/>
          </p:nvPr>
        </p:nvSpPr>
        <p:spPr>
          <a:xfrm>
            <a:off x="228600" y="1123950"/>
            <a:ext cx="4275025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38"/>
          <p:cNvSpPr txBox="1"/>
          <p:nvPr>
            <p:ph idx="2" type="body"/>
          </p:nvPr>
        </p:nvSpPr>
        <p:spPr>
          <a:xfrm>
            <a:off x="4643604" y="1123950"/>
            <a:ext cx="4195596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50" name="Google Shape;50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1" i="0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858400"/>
            <a:ext cx="85206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Calibri"/>
              <a:buChar char="●"/>
              <a:defRPr b="0" i="0" sz="2000" u="none" cap="none" strike="noStrik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Calibri"/>
              <a:buChar char="○"/>
              <a:defRPr b="0" i="0" sz="1800" u="none" cap="none" strike="noStrik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Calibri"/>
              <a:buChar char="■"/>
              <a:defRPr b="0" i="0" sz="1400" u="none" cap="none" strike="noStrik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Calibri"/>
              <a:buChar char="●"/>
              <a:defRPr b="0" i="0" sz="1400" u="none" cap="none" strike="noStrik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Calibri"/>
              <a:buChar char="○"/>
              <a:defRPr b="0" i="0" sz="1400" u="none" cap="none" strike="noStrik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Calibri"/>
              <a:buChar char="■"/>
              <a:defRPr b="0" i="0" sz="1400" u="none" cap="none" strike="noStrik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Calibri"/>
              <a:buChar char="●"/>
              <a:defRPr b="0" i="0" sz="1400" u="none" cap="none" strike="noStrik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Calibri"/>
              <a:buChar char="○"/>
              <a:defRPr b="0" i="0" sz="1400" u="none" cap="none" strike="noStrik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C4587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document/d/1eddAz6JSb0dLpRmT4RzMHQ4xJF0IZZ5t" TargetMode="External"/><Relationship Id="rId4" Type="http://schemas.openxmlformats.org/officeDocument/2006/relationships/hyperlink" Target="https://github.com/zk2172-columbia/UniTraj.git" TargetMode="External"/><Relationship Id="rId5" Type="http://schemas.openxmlformats.org/officeDocument/2006/relationships/hyperlink" Target="https://drive.google.com/drive/u/1/folders/1u1wO8snXCVp6pYvDwWajNPTHDw92ROVG" TargetMode="External"/><Relationship Id="rId6" Type="http://schemas.openxmlformats.org/officeDocument/2006/relationships/hyperlink" Target="https://docs.google.com/presentation/d/179NF1irqIp6zfsoVJV4i2Mg7KIaBc25a" TargetMode="External"/><Relationship Id="rId7" Type="http://schemas.openxmlformats.org/officeDocument/2006/relationships/hyperlink" Target="https://docs.google.com/document/d/1w36RVUFsewXhgAvScDEOyDyyOkiiJfRH/edi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2800">
                <a:solidFill>
                  <a:srgbClr val="1155CC"/>
                </a:solidFill>
              </a:rPr>
              <a:t>FairTraj-COSMOS: </a:t>
            </a:r>
            <a:endParaRPr sz="28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2000">
                <a:solidFill>
                  <a:srgbClr val="1155CC"/>
                </a:solidFill>
              </a:rPr>
              <a:t>Train-Rich, Eval-Pure Missingness Protocols for Calibration-Robust Trajectory Prediction</a:t>
            </a:r>
            <a:br>
              <a:rPr lang="en-US" sz="2400">
                <a:solidFill>
                  <a:srgbClr val="FF6839"/>
                </a:solidFill>
              </a:rPr>
            </a:br>
            <a:endParaRPr sz="2400">
              <a:solidFill>
                <a:srgbClr val="FF6839"/>
              </a:solidFill>
            </a:endParaRPr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729625" y="3172900"/>
            <a:ext cx="76881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1155CC"/>
                </a:solidFill>
              </a:rPr>
              <a:t>Student(s) names: Wangshu Zhu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1155CC"/>
                </a:solidFill>
              </a:rPr>
              <a:t>Student(s) UNIs: wz2708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1155CC"/>
                </a:solidFill>
              </a:rPr>
              <a:t>Date: 8/14/2025 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>
                <a:solidFill>
                  <a:srgbClr val="1155CC"/>
                </a:solidFill>
              </a:rPr>
              <a:t>ZKLab, Prof. Zoran Kostic, Columbia University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4a3be85f9_0_7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 Protocols – Data Diagnostics</a:t>
            </a:r>
            <a:endParaRPr/>
          </a:p>
        </p:txBody>
      </p:sp>
      <p:sp>
        <p:nvSpPr>
          <p:cNvPr id="129" name="Google Shape;129;g374a3be85f9_0_7"/>
          <p:cNvSpPr txBox="1"/>
          <p:nvPr>
            <p:ph idx="1" type="body"/>
          </p:nvPr>
        </p:nvSpPr>
        <p:spPr>
          <a:xfrm>
            <a:off x="311700" y="777825"/>
            <a:ext cx="53241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/>
              <a:t>4. </a:t>
            </a:r>
            <a:r>
              <a:rPr b="1" lang="en-US" sz="1600"/>
              <a:t>Kinematics (speed / net-disp.):</a:t>
            </a:r>
            <a:endParaRPr b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speed: mean displacement per second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net-disp.: total displacement from start to end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p(t): 2D position of the agent at time 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||⋅||: Euclidean distance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Measures how fast and how far an agent moves.</a:t>
            </a:r>
            <a:endParaRPr sz="1600"/>
          </a:p>
        </p:txBody>
      </p:sp>
      <p:pic>
        <p:nvPicPr>
          <p:cNvPr id="130" name="Google Shape;130;g374a3be85f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00" y="1543275"/>
            <a:ext cx="2512425" cy="4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74a3be85f9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400" y="2382225"/>
            <a:ext cx="2005850" cy="4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74a3be85f9_0_7"/>
          <p:cNvSpPr txBox="1"/>
          <p:nvPr/>
        </p:nvSpPr>
        <p:spPr>
          <a:xfrm>
            <a:off x="499375" y="3833625"/>
            <a:ext cx="822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For vehicles, B has both higher median speed and greater spread, as filling missing data smooths and extends motion trajectories. For pedestrians, the effect is smaller, but still present.</a:t>
            </a:r>
            <a:endParaRPr/>
          </a:p>
        </p:txBody>
      </p:sp>
      <p:pic>
        <p:nvPicPr>
          <p:cNvPr id="133" name="Google Shape;133;g374a3be85f9_0_7" title="fig_kinematics_grid_train_target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827" y="1147500"/>
            <a:ext cx="3353324" cy="246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47fc6f4aa_1_20"/>
          <p:cNvSpPr txBox="1"/>
          <p:nvPr>
            <p:ph type="title"/>
          </p:nvPr>
        </p:nvSpPr>
        <p:spPr>
          <a:xfrm>
            <a:off x="311700" y="137775"/>
            <a:ext cx="85206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Unitraj Architectures</a:t>
            </a:r>
            <a:endParaRPr/>
          </a:p>
        </p:txBody>
      </p:sp>
      <p:sp>
        <p:nvSpPr>
          <p:cNvPr id="139" name="Google Shape;139;g3747fc6f4aa_1_20"/>
          <p:cNvSpPr txBox="1"/>
          <p:nvPr>
            <p:ph idx="1" type="body"/>
          </p:nvPr>
        </p:nvSpPr>
        <p:spPr>
          <a:xfrm>
            <a:off x="311700" y="727200"/>
            <a:ext cx="45234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UniTraj: Unified training &amp; evaluation spine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Single-agent prediction pattern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Model zoo: AutoBot, Wayformer, MTR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Unified</a:t>
            </a:r>
            <a:r>
              <a:rPr lang="en-US" sz="1600"/>
              <a:t> data loader and evaluation script</a:t>
            </a:r>
            <a:endParaRPr sz="1600"/>
          </a:p>
        </p:txBody>
      </p:sp>
      <p:pic>
        <p:nvPicPr>
          <p:cNvPr id="140" name="Google Shape;140;g3747fc6f4aa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450" y="381525"/>
            <a:ext cx="3994851" cy="165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747fc6f4aa_1_20"/>
          <p:cNvSpPr txBox="1"/>
          <p:nvPr/>
        </p:nvSpPr>
        <p:spPr>
          <a:xfrm>
            <a:off x="311700" y="2152275"/>
            <a:ext cx="8520600" cy="25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AutoBot (Implicit, set-based interaction)</a:t>
            </a:r>
            <a:endParaRPr b="1"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Encode agents and map as tokens; model interaction implicitly via token attention.</a:t>
            </a:r>
            <a:endParaRPr sz="1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Fixed set of learnable queries attends to the encoded scene to produce multi-modal predictions</a:t>
            </a:r>
            <a:endParaRPr b="1" sz="1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Wayformer (Hierarchical, explicit cross-stream fusion)</a:t>
            </a:r>
            <a:endParaRPr b="1"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Hierarchical attention to fuse heterogeneous streams (agent–agent, agent–map, temporal)</a:t>
            </a:r>
            <a:endParaRPr sz="1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Robust to masking, benefits from dense filled context due to feature fusion.</a:t>
            </a:r>
            <a:endParaRPr sz="1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MTR (Joint multi-agent reasoning with coarse-to-fine refinement)</a:t>
            </a:r>
            <a:endParaRPr b="1"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Predict candidate endpoints first, then refine trajectories conditioned on scene context.</a:t>
            </a:r>
            <a:endParaRPr sz="1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Coarse-to-fine pattern helps preserve performance even under partial missingness and dense scenes. </a:t>
            </a:r>
            <a:endParaRPr sz="1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4a3be85f9_0_43"/>
          <p:cNvSpPr txBox="1"/>
          <p:nvPr>
            <p:ph type="title"/>
          </p:nvPr>
        </p:nvSpPr>
        <p:spPr>
          <a:xfrm>
            <a:off x="311700" y="137775"/>
            <a:ext cx="85206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Unitraj Architectures – Metrics</a:t>
            </a:r>
            <a:endParaRPr/>
          </a:p>
        </p:txBody>
      </p:sp>
      <p:pic>
        <p:nvPicPr>
          <p:cNvPr id="147" name="Google Shape;147;g374a3be85f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108" y="1259975"/>
            <a:ext cx="19907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74a3be85f9_0_43"/>
          <p:cNvSpPr txBox="1"/>
          <p:nvPr>
            <p:ph idx="1" type="body"/>
          </p:nvPr>
        </p:nvSpPr>
        <p:spPr>
          <a:xfrm>
            <a:off x="431550" y="877000"/>
            <a:ext cx="8520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FDE (Final Displacement Error)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ADE </a:t>
            </a:r>
            <a:r>
              <a:rPr lang="en-US" sz="1600"/>
              <a:t>(</a:t>
            </a:r>
            <a:r>
              <a:rPr lang="en-US" sz="1600"/>
              <a:t>Average Displacement Error</a:t>
            </a:r>
            <a:r>
              <a:rPr lang="en-US" sz="1600"/>
              <a:t>)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MR </a:t>
            </a:r>
            <a:r>
              <a:rPr lang="en-US" sz="1600"/>
              <a:t>(</a:t>
            </a:r>
            <a:r>
              <a:rPr lang="en-US" sz="1600"/>
              <a:t>Miss Rate</a:t>
            </a:r>
            <a:r>
              <a:rPr lang="en-US" sz="1600"/>
              <a:t>):</a:t>
            </a:r>
            <a:r>
              <a:rPr lang="en-US" sz="1200"/>
              <a:t> Measures how often the best predicted trajectory is still further than τ from the ground truth final</a:t>
            </a:r>
            <a:r>
              <a:rPr lang="en-US" sz="1200"/>
              <a:t> points</a:t>
            </a:r>
            <a:endParaRPr sz="1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Brier-minFDE: </a:t>
            </a:r>
            <a:r>
              <a:rPr lang="en-US" sz="1200"/>
              <a:t>FDE plus confidence calibration to penalize both final point errors and modes probilities errors</a:t>
            </a:r>
            <a:endParaRPr sz="1200"/>
          </a:p>
        </p:txBody>
      </p:sp>
      <p:pic>
        <p:nvPicPr>
          <p:cNvPr id="149" name="Google Shape;149;g374a3be85f9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300" y="1951725"/>
            <a:ext cx="1990725" cy="49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74a3be85f9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300" y="2702375"/>
            <a:ext cx="2334725" cy="5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74a3be85f9_0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300" y="3551550"/>
            <a:ext cx="3934025" cy="5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4a3be85f9_0_43"/>
          <p:cNvSpPr txBox="1"/>
          <p:nvPr/>
        </p:nvSpPr>
        <p:spPr>
          <a:xfrm>
            <a:off x="541900" y="4127250"/>
            <a:ext cx="8038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** The trajectory prediction model usually predicts K trajectories for an agent and assigns K confidence scores for ranking. </a:t>
            </a:r>
            <a:br>
              <a:rPr lang="en-US" sz="12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** We call the predicted K trajectories for every agent K modes</a:t>
            </a:r>
            <a:endParaRPr/>
          </a:p>
        </p:txBody>
      </p:sp>
      <p:sp>
        <p:nvSpPr>
          <p:cNvPr id="153" name="Google Shape;153;g374a3be85f9_0_43"/>
          <p:cNvSpPr txBox="1"/>
          <p:nvPr/>
        </p:nvSpPr>
        <p:spPr>
          <a:xfrm>
            <a:off x="4454500" y="877000"/>
            <a:ext cx="4125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Note:</a:t>
            </a:r>
            <a:r>
              <a:rPr lang="en-US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yi,t∈R2 — ground truth future position of </a:t>
            </a:r>
            <a:r>
              <a:rPr b="1" lang="en-US" sz="1200"/>
              <a:t>agent</a:t>
            </a:r>
            <a:r>
              <a:rPr lang="en-US" sz="1200"/>
              <a:t> i at time 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y</a:t>
            </a:r>
            <a:r>
              <a:rPr lang="en-US" sz="1000"/>
              <a:t>i,t</a:t>
            </a:r>
            <a:r>
              <a:rPr lang="en-US" sz="1200"/>
              <a:t>^</a:t>
            </a:r>
            <a:r>
              <a:rPr lang="en-US" sz="1200"/>
              <a:t>(k)​ — predicted position for the </a:t>
            </a:r>
            <a:r>
              <a:rPr b="1" lang="en-US" sz="1200"/>
              <a:t>k-th mod</a:t>
            </a:r>
            <a:r>
              <a:rPr b="1" lang="en-US" sz="1200"/>
              <a:t>e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</a:t>
            </a:r>
            <a:r>
              <a:rPr lang="en-US" sz="1000"/>
              <a:t>i,k</a:t>
            </a:r>
            <a:r>
              <a:rPr lang="en-US" sz="1200"/>
              <a:t>​ — predicted probability for mode k of agent 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 — number of evaluated agents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 — prediction horizon length (#timesteps)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K — number of predicted modes (top-K)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τ — miss rate threshold (e.g., 2.0 m)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4a3be85f9_0_101"/>
          <p:cNvSpPr txBox="1"/>
          <p:nvPr>
            <p:ph type="title"/>
          </p:nvPr>
        </p:nvSpPr>
        <p:spPr>
          <a:xfrm>
            <a:off x="311700" y="137775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Results – protocol sensitive</a:t>
            </a:r>
            <a:endParaRPr/>
          </a:p>
        </p:txBody>
      </p:sp>
      <p:sp>
        <p:nvSpPr>
          <p:cNvPr id="159" name="Google Shape;159;g374a3be85f9_0_101"/>
          <p:cNvSpPr txBox="1"/>
          <p:nvPr>
            <p:ph idx="1" type="body"/>
          </p:nvPr>
        </p:nvSpPr>
        <p:spPr>
          <a:xfrm>
            <a:off x="311700" y="774175"/>
            <a:ext cx="5657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/>
              <a:t>Across A/C/D tests: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</a:t>
            </a:r>
            <a:r>
              <a:rPr b="1" lang="en-US" sz="1800"/>
              <a:t>Brier-FDE: C-train is best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US" sz="1800"/>
              <a:t>	Protocol C (Context densified, targets masked)</a:t>
            </a:r>
            <a:endParaRPr b="1"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Contains rich context and pure targets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Preserves missingness semantics.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Probabilities </a:t>
            </a:r>
            <a:r>
              <a:rPr lang="en-US" sz="1700"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learn</a:t>
            </a:r>
            <a:r>
              <a:rPr lang="en-US" sz="1700"/>
              <a:t>ed on real target frames, so the </a:t>
            </a:r>
            <a:r>
              <a:rPr lang="en-US" sz="1700"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mode</a:t>
            </a:r>
            <a:r>
              <a:rPr lang="en-US" sz="1700"/>
              <a:t> nearest to ground truth also gets higher p* on average → Brier–minFDE ↓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Robuster under most conditions.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0" name="Google Shape;160;g374a3be85f9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610" y="248838"/>
            <a:ext cx="2840515" cy="46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74a3be85f9_0_101"/>
          <p:cNvSpPr/>
          <p:nvPr/>
        </p:nvSpPr>
        <p:spPr>
          <a:xfrm>
            <a:off x="5969225" y="2191950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74a3be85f9_0_101"/>
          <p:cNvSpPr/>
          <p:nvPr/>
        </p:nvSpPr>
        <p:spPr>
          <a:xfrm>
            <a:off x="5952763" y="940150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374a3be85f9_0_101"/>
          <p:cNvSpPr/>
          <p:nvPr/>
        </p:nvSpPr>
        <p:spPr>
          <a:xfrm>
            <a:off x="5952775" y="3443750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74a3be85f9_0_101"/>
          <p:cNvSpPr/>
          <p:nvPr/>
        </p:nvSpPr>
        <p:spPr>
          <a:xfrm>
            <a:off x="5952775" y="4239925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74a3be85f9_0_101"/>
          <p:cNvSpPr txBox="1"/>
          <p:nvPr/>
        </p:nvSpPr>
        <p:spPr>
          <a:xfrm>
            <a:off x="342450" y="4540675"/>
            <a:ext cx="534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**</a:t>
            </a:r>
            <a:r>
              <a:rPr b="1" lang="en-US" sz="1100"/>
              <a:t>ignore B-test</a:t>
            </a:r>
            <a:r>
              <a:rPr lang="en-US" sz="1100"/>
              <a:t>; it’s an optimistic test because targets are partly synthetic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47fc6f4aa_1_149"/>
          <p:cNvSpPr txBox="1"/>
          <p:nvPr>
            <p:ph idx="1" type="body"/>
          </p:nvPr>
        </p:nvSpPr>
        <p:spPr>
          <a:xfrm>
            <a:off x="311700" y="774175"/>
            <a:ext cx="5717400" cy="4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/>
              <a:t>Across A/C/D tests: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2. minFDE6: B-train is best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	</a:t>
            </a:r>
            <a:r>
              <a:rPr b="1" lang="en-US" sz="1800"/>
              <a:t>Protocol </a:t>
            </a:r>
            <a:r>
              <a:rPr b="1" lang="en-US" sz="1800"/>
              <a:t>B (fill-to-full, treat as real) </a:t>
            </a:r>
            <a:endParaRPr b="1" sz="1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700"/>
              <a:t>I</a:t>
            </a:r>
            <a:r>
              <a:rPr lang="en-US" sz="1700"/>
              <a:t>nterpolation smooths context &amp; targets → stronger long-horizon commitment → minFDE6 ↓.</a:t>
            </a:r>
            <a:endParaRPr sz="17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700"/>
              <a:t>Treating filled points as ground truth inflates confidence and distorts target geometry → endpoint error can still be small but the probability penalty is large → Brier–minFDE ↑</a:t>
            </a:r>
            <a:endParaRPr sz="1700"/>
          </a:p>
        </p:txBody>
      </p:sp>
      <p:sp>
        <p:nvSpPr>
          <p:cNvPr id="171" name="Google Shape;171;g3747fc6f4aa_1_149"/>
          <p:cNvSpPr txBox="1"/>
          <p:nvPr/>
        </p:nvSpPr>
        <p:spPr>
          <a:xfrm>
            <a:off x="342450" y="4540675"/>
            <a:ext cx="534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**</a:t>
            </a:r>
            <a:r>
              <a:rPr b="1" lang="en-US" sz="1100"/>
              <a:t>ignore B-test</a:t>
            </a:r>
            <a:r>
              <a:rPr lang="en-US" sz="1100"/>
              <a:t>; it’s an optimistic test because targets are partly synthetic</a:t>
            </a:r>
            <a:endParaRPr/>
          </a:p>
        </p:txBody>
      </p:sp>
      <p:sp>
        <p:nvSpPr>
          <p:cNvPr id="172" name="Google Shape;172;g3747fc6f4aa_1_149"/>
          <p:cNvSpPr txBox="1"/>
          <p:nvPr>
            <p:ph type="title"/>
          </p:nvPr>
        </p:nvSpPr>
        <p:spPr>
          <a:xfrm>
            <a:off x="311700" y="137775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Results – protocol sensitive</a:t>
            </a:r>
            <a:endParaRPr/>
          </a:p>
        </p:txBody>
      </p:sp>
      <p:pic>
        <p:nvPicPr>
          <p:cNvPr id="173" name="Google Shape;173;g3747fc6f4aa_1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338" y="332200"/>
            <a:ext cx="2790825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747fc6f4aa_1_149"/>
          <p:cNvSpPr/>
          <p:nvPr/>
        </p:nvSpPr>
        <p:spPr>
          <a:xfrm>
            <a:off x="6028975" y="2215075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747fc6f4aa_1_149"/>
          <p:cNvSpPr/>
          <p:nvPr/>
        </p:nvSpPr>
        <p:spPr>
          <a:xfrm>
            <a:off x="6028963" y="986400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747fc6f4aa_1_149"/>
          <p:cNvSpPr/>
          <p:nvPr/>
        </p:nvSpPr>
        <p:spPr>
          <a:xfrm>
            <a:off x="6028975" y="3443750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747fc6f4aa_1_149"/>
          <p:cNvSpPr/>
          <p:nvPr/>
        </p:nvSpPr>
        <p:spPr>
          <a:xfrm>
            <a:off x="6028975" y="4239925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idx="1" type="body"/>
          </p:nvPr>
        </p:nvSpPr>
        <p:spPr>
          <a:xfrm>
            <a:off x="311700" y="774175"/>
            <a:ext cx="5657400" cy="3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/>
              <a:t>Across A/C/D tests: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3. minADE6 / </a:t>
            </a:r>
            <a:r>
              <a:rPr b="1" lang="en-US" sz="1800"/>
              <a:t>Miss rate: A-train is best</a:t>
            </a:r>
            <a:endParaRPr b="1"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Protocol A (strict filter) </a:t>
            </a:r>
            <a:endParaRPr b="1"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Removes incomplete tracks → pure targets, lowest context density, highest stationary → l</a:t>
            </a:r>
            <a:r>
              <a:rPr lang="en-US" sz="1700"/>
              <a:t>oss sees only real frames, no masks, no imputation noise.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training on stable, long, real sequences reduces per-step error → minADE6 ↓.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more stationary vehicles and </a:t>
            </a:r>
            <a:r>
              <a:rPr lang="en-US" sz="1700"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shorter</a:t>
            </a:r>
            <a:r>
              <a:rPr lang="en-US" sz="1700"/>
              <a:t> net displacements</a:t>
            </a:r>
            <a:r>
              <a:rPr lang="en-US" sz="1700"/>
              <a:t> → </a:t>
            </a:r>
            <a:r>
              <a:rPr lang="en-US" sz="1700"/>
              <a:t>nudging the model toward conservative endpoints</a:t>
            </a:r>
            <a:r>
              <a:rPr lang="en-US" sz="1700"/>
              <a:t> → </a:t>
            </a:r>
            <a:r>
              <a:rPr lang="en-US" sz="1700"/>
              <a:t>keeps many samples within the 2 m band → MR ↓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610" y="248838"/>
            <a:ext cx="2840515" cy="46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"/>
          <p:cNvSpPr/>
          <p:nvPr/>
        </p:nvSpPr>
        <p:spPr>
          <a:xfrm>
            <a:off x="5969225" y="2191950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5952763" y="940150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5952775" y="3443750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5952775" y="4239925"/>
            <a:ext cx="27102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342450" y="4540675"/>
            <a:ext cx="534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**</a:t>
            </a:r>
            <a:r>
              <a:rPr b="1" lang="en-US" sz="1100"/>
              <a:t>ignore </a:t>
            </a:r>
            <a:r>
              <a:rPr b="1" lang="en-US" sz="1100"/>
              <a:t>B-test</a:t>
            </a:r>
            <a:r>
              <a:rPr lang="en-US" sz="1100"/>
              <a:t>; it’s an optimistic test because targets are partly synthetic</a:t>
            </a:r>
            <a:endParaRPr/>
          </a:p>
        </p:txBody>
      </p:sp>
      <p:sp>
        <p:nvSpPr>
          <p:cNvPr id="189" name="Google Shape;189;p7"/>
          <p:cNvSpPr txBox="1"/>
          <p:nvPr>
            <p:ph type="title"/>
          </p:nvPr>
        </p:nvSpPr>
        <p:spPr>
          <a:xfrm>
            <a:off x="311700" y="137775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Results – protocol sensitive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47fc6f4aa_1_106"/>
          <p:cNvSpPr txBox="1"/>
          <p:nvPr>
            <p:ph idx="1" type="body"/>
          </p:nvPr>
        </p:nvSpPr>
        <p:spPr>
          <a:xfrm>
            <a:off x="311700" y="858400"/>
            <a:ext cx="5532000" cy="3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Across models (Brier-FDE↓, ADE/FDE↓):</a:t>
            </a:r>
            <a:endParaRPr sz="18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700"/>
              <a:t>Brier-FDE: </a:t>
            </a:r>
            <a:r>
              <a:rPr lang="en-US" sz="1700"/>
              <a:t>MTR &lt; </a:t>
            </a:r>
            <a:r>
              <a:rPr lang="en-US" sz="1700"/>
              <a:t>Wayformer &lt; Autobot</a:t>
            </a:r>
            <a:endParaRPr sz="17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700"/>
              <a:t>ADE/FDE/MR: </a:t>
            </a:r>
            <a:r>
              <a:rPr lang="en-US" sz="1700"/>
              <a:t>Autobot &lt; Wayformer &lt; MTR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Reasons:</a:t>
            </a:r>
            <a:endParaRPr sz="18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1500"/>
              <a:t>MTR (endpoint-first): Strong endpoint guidance + heavy backbone → higher p∗ → lowest Brier-FDE.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1500"/>
              <a:t>Wayformer (discriminative scoring): Per-mode regressor + explicit score for nearest mode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1500"/>
              <a:t>Autobot (generative best-of-K): Emphasis on min error with weak coupling between geometry and score → probabilities </a:t>
            </a:r>
            <a:r>
              <a:rPr lang="en-US" sz="1500"/>
              <a:t>spread or</a:t>
            </a:r>
            <a:r>
              <a:rPr lang="en-US" sz="1500"/>
              <a:t> mis-ranked → high Brier-FDE, but strong geometric fit.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</p:txBody>
      </p:sp>
      <p:pic>
        <p:nvPicPr>
          <p:cNvPr id="195" name="Google Shape;195;g3747fc6f4aa_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750" y="3908125"/>
            <a:ext cx="2898100" cy="85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3747fc6f4aa_1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138" y="1017675"/>
            <a:ext cx="3317325" cy="2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747fc6f4aa_1_106"/>
          <p:cNvSpPr/>
          <p:nvPr/>
        </p:nvSpPr>
        <p:spPr>
          <a:xfrm>
            <a:off x="6433800" y="1462125"/>
            <a:ext cx="25335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3747fc6f4aa_1_106"/>
          <p:cNvSpPr/>
          <p:nvPr/>
        </p:nvSpPr>
        <p:spPr>
          <a:xfrm>
            <a:off x="6433800" y="2043975"/>
            <a:ext cx="25335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747fc6f4aa_1_106"/>
          <p:cNvSpPr/>
          <p:nvPr/>
        </p:nvSpPr>
        <p:spPr>
          <a:xfrm>
            <a:off x="6433800" y="2625825"/>
            <a:ext cx="2533500" cy="13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3747fc6f4aa_1_106"/>
          <p:cNvSpPr txBox="1"/>
          <p:nvPr>
            <p:ph idx="1" type="body"/>
          </p:nvPr>
        </p:nvSpPr>
        <p:spPr>
          <a:xfrm>
            <a:off x="5811100" y="724275"/>
            <a:ext cx="3173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4. Across–architecture results on protocols</a:t>
            </a:r>
            <a:endParaRPr/>
          </a:p>
        </p:txBody>
      </p:sp>
      <p:sp>
        <p:nvSpPr>
          <p:cNvPr id="201" name="Google Shape;201;g3747fc6f4aa_1_106"/>
          <p:cNvSpPr txBox="1"/>
          <p:nvPr>
            <p:ph idx="1" type="body"/>
          </p:nvPr>
        </p:nvSpPr>
        <p:spPr>
          <a:xfrm>
            <a:off x="5811113" y="3614725"/>
            <a:ext cx="3173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5. Efficiency Results</a:t>
            </a:r>
            <a:endParaRPr/>
          </a:p>
        </p:txBody>
      </p:sp>
      <p:sp>
        <p:nvSpPr>
          <p:cNvPr id="202" name="Google Shape;202;g3747fc6f4aa_1_106"/>
          <p:cNvSpPr txBox="1"/>
          <p:nvPr>
            <p:ph type="title"/>
          </p:nvPr>
        </p:nvSpPr>
        <p:spPr>
          <a:xfrm>
            <a:off x="311700" y="137775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Results – architecture sensitive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55b783951_0_4"/>
          <p:cNvSpPr txBox="1"/>
          <p:nvPr>
            <p:ph idx="1" type="body"/>
          </p:nvPr>
        </p:nvSpPr>
        <p:spPr>
          <a:xfrm>
            <a:off x="311700" y="858400"/>
            <a:ext cx="5532000" cy="3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Environment</a:t>
            </a:r>
            <a:endParaRPr b="1" sz="18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800"/>
              <a:t>NVIDIA V100 (16GB), single GPU</a:t>
            </a:r>
            <a:endParaRPr sz="18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800"/>
              <a:t>Ubuntu 24.04, CUDA 12.8, Driver 570</a:t>
            </a:r>
            <a:endParaRPr sz="18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800"/>
              <a:t>PyTorch 2.5.0 + Lightning 2.5.2</a:t>
            </a:r>
            <a:endParaRPr sz="18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800"/>
              <a:t>Key libs: torch-geometric, MetaDrive, Waymo-OD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Inference Efficiency</a:t>
            </a:r>
            <a:endParaRPr b="1" sz="18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800"/>
              <a:t>AutoBot – smallest model, fastest, best real-time</a:t>
            </a:r>
            <a:endParaRPr sz="18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800"/>
              <a:t>Wayformer – moderate size, still near real-time</a:t>
            </a:r>
            <a:endParaRPr sz="18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800"/>
              <a:t>MTR – largest model, slowest, better for offline use</a:t>
            </a:r>
            <a:endParaRPr sz="18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800"/>
              <a:t>Clear trade-off: model size ↑ → latency ↑, FPS ↓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</p:txBody>
      </p:sp>
      <p:pic>
        <p:nvPicPr>
          <p:cNvPr id="208" name="Google Shape;208;g3455b783951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525" y="1841475"/>
            <a:ext cx="2898100" cy="85933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455b783951_0_4"/>
          <p:cNvSpPr txBox="1"/>
          <p:nvPr>
            <p:ph idx="1" type="body"/>
          </p:nvPr>
        </p:nvSpPr>
        <p:spPr>
          <a:xfrm>
            <a:off x="5658888" y="1548075"/>
            <a:ext cx="3173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5. Efficiency Results</a:t>
            </a:r>
            <a:endParaRPr/>
          </a:p>
        </p:txBody>
      </p:sp>
      <p:sp>
        <p:nvSpPr>
          <p:cNvPr id="210" name="Google Shape;210;g3455b783951_0_4"/>
          <p:cNvSpPr txBox="1"/>
          <p:nvPr>
            <p:ph type="title"/>
          </p:nvPr>
        </p:nvSpPr>
        <p:spPr>
          <a:xfrm>
            <a:off x="311700" y="137775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Results – </a:t>
            </a:r>
            <a:r>
              <a:rPr lang="en-US"/>
              <a:t>inference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47fc6f4aa_1_96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V</a:t>
            </a:r>
            <a:r>
              <a:rPr lang="en-US"/>
              <a:t>isualization </a:t>
            </a:r>
            <a:r>
              <a:rPr lang="en-US"/>
              <a:t>Results</a:t>
            </a:r>
            <a:endParaRPr/>
          </a:p>
        </p:txBody>
      </p:sp>
      <p:pic>
        <p:nvPicPr>
          <p:cNvPr id="216" name="Google Shape;216;g3747fc6f4aa_1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00" y="811450"/>
            <a:ext cx="8152699" cy="28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747fc6f4aa_1_96"/>
          <p:cNvSpPr txBox="1"/>
          <p:nvPr/>
        </p:nvSpPr>
        <p:spPr>
          <a:xfrm>
            <a:off x="430700" y="3694200"/>
            <a:ext cx="8465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Qualitative results of the C-protocol trained model on the C test set. </a:t>
            </a:r>
            <a:endParaRPr sz="15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Gray represents the centerline of the map; green represents the observed history; blue represents the future ground truth; red represents the best predicted model; gold represents the remaining five models, with low transparency to minimize interference. </a:t>
            </a:r>
            <a:endParaRPr sz="15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3747fc6f4aa_1_96" title="mtr_real_cosmos2_vector.png"/>
          <p:cNvPicPr preferRelativeResize="0"/>
          <p:nvPr/>
        </p:nvPicPr>
        <p:blipFill rotWithShape="1">
          <a:blip r:embed="rId4">
            <a:alphaModFix/>
          </a:blip>
          <a:srcRect b="11267" l="18676" r="15882" t="10540"/>
          <a:stretch/>
        </p:blipFill>
        <p:spPr>
          <a:xfrm>
            <a:off x="6187000" y="866200"/>
            <a:ext cx="2488550" cy="243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747fc6f4aa_1_96" title="autobot_real_cosmos2_vector.png"/>
          <p:cNvPicPr preferRelativeResize="0"/>
          <p:nvPr/>
        </p:nvPicPr>
        <p:blipFill rotWithShape="1">
          <a:blip r:embed="rId5">
            <a:alphaModFix/>
          </a:blip>
          <a:srcRect b="4735" l="4451" r="4332" t="4536"/>
          <a:stretch/>
        </p:blipFill>
        <p:spPr>
          <a:xfrm>
            <a:off x="559195" y="819962"/>
            <a:ext cx="2384804" cy="23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747fc6f4aa_1_96" title="wayformer_real_cosmos2_vector.png"/>
          <p:cNvPicPr preferRelativeResize="0"/>
          <p:nvPr/>
        </p:nvPicPr>
        <p:blipFill rotWithShape="1">
          <a:blip r:embed="rId6">
            <a:alphaModFix/>
          </a:blip>
          <a:srcRect b="4356" l="4153" r="4162" t="4118"/>
          <a:stretch/>
        </p:blipFill>
        <p:spPr>
          <a:xfrm>
            <a:off x="3308862" y="790000"/>
            <a:ext cx="2437089" cy="243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226" name="Google Shape;226;p8"/>
          <p:cNvSpPr txBox="1"/>
          <p:nvPr>
            <p:ph idx="1" type="body"/>
          </p:nvPr>
        </p:nvSpPr>
        <p:spPr>
          <a:xfrm>
            <a:off x="311700" y="718575"/>
            <a:ext cx="85206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700"/>
              <a:t>Scalable evaluation</a:t>
            </a:r>
            <a:r>
              <a:rPr lang="en-US" sz="1700"/>
              <a:t>: Include more models and databases for evaluation.</a:t>
            </a:r>
            <a:endParaRPr sz="17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700"/>
              <a:t>Traffic </a:t>
            </a:r>
            <a:r>
              <a:rPr lang="en-US" sz="1700"/>
              <a:t>simulation</a:t>
            </a:r>
            <a:r>
              <a:rPr lang="en-US" sz="1700"/>
              <a:t>: Extend UniTraj to closed-loop simulation, and safety-critical evaluation.</a:t>
            </a:r>
            <a:endParaRPr sz="17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700"/>
              <a:t>Efficient architectures: Investigate lightweight variants of MTR/Wayformer that preserve calibration while approaching AutoBot’s efficiency.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Outline of the Presentation</a:t>
            </a:r>
            <a:endParaRPr/>
          </a:p>
        </p:txBody>
      </p:sp>
      <p:sp>
        <p:nvSpPr>
          <p:cNvPr id="71" name="Google Shape;71;p2"/>
          <p:cNvSpPr txBox="1"/>
          <p:nvPr>
            <p:ph idx="1" type="body"/>
          </p:nvPr>
        </p:nvSpPr>
        <p:spPr>
          <a:xfrm>
            <a:off x="311700" y="858400"/>
            <a:ext cx="85206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Key Links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B</a:t>
            </a:r>
            <a:r>
              <a:rPr lang="en-US"/>
              <a:t>ackgrounds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Our Approach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Data </a:t>
            </a:r>
            <a:r>
              <a:rPr lang="en-US"/>
              <a:t>Protocols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Unitraj Architecture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Experimental Results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Further Research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References</a:t>
            </a:r>
            <a:endParaRPr/>
          </a:p>
        </p:txBody>
      </p:sp>
      <p:pic>
        <p:nvPicPr>
          <p:cNvPr id="72" name="Google Shape;72;p2" title="autobot_augment_cosmos0_ras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625" y="1017675"/>
            <a:ext cx="2896200" cy="28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4a3be85f9_0_130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32" name="Google Shape;232;g374a3be85f9_0_130"/>
          <p:cNvSpPr txBox="1"/>
          <p:nvPr>
            <p:ph idx="1" type="body"/>
          </p:nvPr>
        </p:nvSpPr>
        <p:spPr>
          <a:xfrm>
            <a:off x="311700" y="718575"/>
            <a:ext cx="85206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Protocol sensitivity: Training context and target construction significantly shift performance trade-offs.</a:t>
            </a:r>
            <a:endParaRPr sz="17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700"/>
              <a:t>C-train (context densified, targets masked) → best Brier-FDE (calibration) without sacrificing geometric accuracy.</a:t>
            </a:r>
            <a:endParaRPr sz="17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700"/>
              <a:t>B-train (fill-to-full, treat as real) → best minFDE but overconfident.</a:t>
            </a:r>
            <a:endParaRPr sz="17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700"/>
              <a:t>A-train (strict filter) → best minADE / miss rate but weaker long-horizon robustness.</a:t>
            </a: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Model sensitivity:</a:t>
            </a:r>
            <a:endParaRPr sz="17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700"/>
              <a:t>MTR → best calibration (Brier-FDE) via endpoint-first prediction.</a:t>
            </a:r>
            <a:endParaRPr sz="17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700"/>
              <a:t>Wayformer → second-best calibration, worst geometry (ADE/FDE).</a:t>
            </a:r>
            <a:endParaRPr sz="17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700"/>
              <a:t>Autobot → best geometry, weakest calibration.</a:t>
            </a:r>
            <a:endParaRPr sz="1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Inference efficiency:</a:t>
            </a:r>
            <a:endParaRPr sz="17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700"/>
              <a:t>AutoBot achieves highest FPS with smallest parameter count;</a:t>
            </a:r>
            <a:endParaRPr sz="17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700"/>
              <a:t>Wayformer and MTR trade efficiency for accuracy/calibration, with MTR being the heaviest.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38" name="Google Shape;238;p9"/>
          <p:cNvSpPr txBox="1"/>
          <p:nvPr>
            <p:ph idx="1" type="body"/>
          </p:nvPr>
        </p:nvSpPr>
        <p:spPr>
          <a:xfrm>
            <a:off x="311700" y="858400"/>
            <a:ext cx="85206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Feng, L., Bahari, M., Ben Amor, K. M., Zablocki, ´E., Cord, M., and Alahi, A. Unitraj: A unified framework for scalable vehicle trajectory prediction. In European Conference on Computer Vision (ECCV) Workshops, 2024.arXiv:2403.15098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Girgis, R., Czarnecki, W. M., Pascanu, R., Richemond, P. H., Berner, C., Veli ˇckovi ´c, P., Simonyan, K., and Heess, N. Latent variable sequential set transformers for joint multi-agent motion prediction. In Proceedings of the International Conference on Machine Learning, pp. 3789–3799. PMLR, 2021.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Nayakanti, N., Hong, J., Sapp, B., Ranjbar, M., Anguelov, D., Sminchisescu, C., and Zhou, Y. Wayformer: Motion forecasting via simple and efficient attention networks. In European Conference on Computer Vision, pp. 1–20. Springer, 2022.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Shi, H., Li, X., Ma, Y., Wang, Z., He, C., Gu, X., Li, S., Wang, P., and Yang, R. Mtr: Multi-agent trajectory prediction with relational reasoning. In Proceedings of the IEEE/CVF Conference on Computer Vision and Pattern Recognition, pp. 14834–14843, 2021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"/>
          <p:cNvSpPr txBox="1"/>
          <p:nvPr>
            <p:ph type="title"/>
          </p:nvPr>
        </p:nvSpPr>
        <p:spPr>
          <a:xfrm>
            <a:off x="727800" y="143812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Thanks for listening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Key Links</a:t>
            </a:r>
            <a:endParaRPr/>
          </a:p>
        </p:txBody>
      </p:sp>
      <p:sp>
        <p:nvSpPr>
          <p:cNvPr id="78" name="Google Shape;78;p3"/>
          <p:cNvSpPr txBox="1"/>
          <p:nvPr>
            <p:ph idx="1" type="body"/>
          </p:nvPr>
        </p:nvSpPr>
        <p:spPr>
          <a:xfrm>
            <a:off x="311700" y="858400"/>
            <a:ext cx="85206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900"/>
              <a:t>Report: </a:t>
            </a:r>
            <a:r>
              <a:rPr lang="en-US" sz="1500" u="sng">
                <a:solidFill>
                  <a:schemeClr val="hlink"/>
                </a:solidFill>
                <a:hlinkClick r:id="rId3"/>
              </a:rPr>
              <a:t>Research.Traffic.wz2708.FairTraj.report.docx</a:t>
            </a:r>
            <a:r>
              <a:rPr lang="en-US" sz="1500"/>
              <a:t>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900"/>
              <a:t>Github: </a:t>
            </a:r>
            <a:r>
              <a:rPr lang="en-US" sz="1500" u="sng">
                <a:solidFill>
                  <a:schemeClr val="hlink"/>
                </a:solidFill>
                <a:hlinkClick r:id="rId4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https://github.com/zk2172-columbia/UniTraj.git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900"/>
              <a:t>Data: </a:t>
            </a:r>
            <a:r>
              <a:rPr lang="en-US" sz="1500" u="sng">
                <a:solidFill>
                  <a:schemeClr val="hlink"/>
                </a:solidFill>
                <a:hlinkClick r:id="rId5"/>
              </a:rPr>
              <a:t>traffic2025</a:t>
            </a:r>
            <a:r>
              <a:rPr lang="en-US" sz="1500"/>
              <a:t>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900"/>
              <a:t>Google slides: </a:t>
            </a:r>
            <a:r>
              <a:rPr lang="en-US" sz="1500" u="sng">
                <a:solidFill>
                  <a:schemeClr val="hlink"/>
                </a:solidFill>
                <a:hlinkClick r:id="rId6"/>
              </a:rPr>
              <a:t>research.traffic.wz2708.FairTraj.slides.pptx</a:t>
            </a:r>
            <a:r>
              <a:rPr lang="en-US" sz="1500"/>
              <a:t>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900"/>
              <a:t>log file: </a:t>
            </a:r>
            <a:r>
              <a:rPr lang="en-US" sz="1500" u="sng">
                <a:solidFill>
                  <a:schemeClr val="hlink"/>
                </a:solidFill>
                <a:hlinkClick r:id="rId7"/>
              </a:rPr>
              <a:t>Research.Traffic.wz2708.traffic.log.docx</a:t>
            </a:r>
            <a:r>
              <a:rPr lang="en-US" sz="1500"/>
              <a:t>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900"/>
              <a:t>Computing environment: </a:t>
            </a:r>
            <a:r>
              <a:rPr lang="en-US" sz="1500"/>
              <a:t>cosmos_bed srv4-lg1 V100 16G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Machine image</a:t>
            </a:r>
            <a:r>
              <a:rPr lang="en-US" sz="1500"/>
              <a:t>: Ubuntu 24.04.2 LTS + CUDA 12.8 + PyTorch 2.5.0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br>
              <a:rPr lang="en-US" sz="1500"/>
            </a:br>
            <a:endParaRPr sz="1500"/>
          </a:p>
        </p:txBody>
      </p:sp>
      <p:sp>
        <p:nvSpPr>
          <p:cNvPr id="79" name="Google Shape;7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Backgrounds – Trajectory prediction</a:t>
            </a:r>
            <a:endParaRPr/>
          </a:p>
        </p:txBody>
      </p:sp>
      <p:sp>
        <p:nvSpPr>
          <p:cNvPr id="85" name="Google Shape;85;p4"/>
          <p:cNvSpPr txBox="1"/>
          <p:nvPr>
            <p:ph idx="1" type="body"/>
          </p:nvPr>
        </p:nvSpPr>
        <p:spPr>
          <a:xfrm>
            <a:off x="311700" y="750875"/>
            <a:ext cx="85206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US"/>
              <a:t>rajectory prediction: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Sequence of future positions of an agent over time.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Typically represented as (x,y,t) in spatial-temporal coordinates.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Autonomous driving (collision avoidance, path planning).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Pedestrian flow prediction (smart cities, crowd simulation).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Robotics (human–robot interaction).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Multi-modality: Many possible futures, not just one deterministic outcome.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Agent heterogeneity: Cars, bikes, pedestrians move differently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Complex environments: Road topology, traffic lights, crosswalks, lanes.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4d5027d3c_2_0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Backgrounds – Real Trajectory Datasets are Messy</a:t>
            </a:r>
            <a:endParaRPr/>
          </a:p>
        </p:txBody>
      </p:sp>
      <p:sp>
        <p:nvSpPr>
          <p:cNvPr id="91" name="Google Shape;91;g374d5027d3c_2_0"/>
          <p:cNvSpPr txBox="1"/>
          <p:nvPr>
            <p:ph idx="1" type="body"/>
          </p:nvPr>
        </p:nvSpPr>
        <p:spPr>
          <a:xfrm>
            <a:off x="311700" y="750875"/>
            <a:ext cx="85206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Real world trajectory datas</a:t>
            </a:r>
            <a:r>
              <a:rPr lang="en-US"/>
              <a:t>et contain missingness: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dropped frames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short tracks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early exits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async frame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rates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Common fixing methods: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strict filtering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interpolation/extrapolation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filled but masked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zero-fill with masks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Due to inconsistent treatment, reported metrics are often not comparable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47fc6f4aa_1_28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Backgrounds – </a:t>
            </a:r>
            <a:r>
              <a:rPr lang="en-US"/>
              <a:t>Missingness Changes Leaderboard</a:t>
            </a:r>
            <a:endParaRPr/>
          </a:p>
        </p:txBody>
      </p:sp>
      <p:sp>
        <p:nvSpPr>
          <p:cNvPr id="97" name="Google Shape;97;g3747fc6f4aa_1_28"/>
          <p:cNvSpPr txBox="1"/>
          <p:nvPr>
            <p:ph idx="1" type="body"/>
          </p:nvPr>
        </p:nvSpPr>
        <p:spPr>
          <a:xfrm>
            <a:off x="311700" y="750875"/>
            <a:ext cx="85206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Metric coupling: </a:t>
            </a:r>
            <a:endParaRPr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700"/>
              <a:t>interpolation smooths targets → lower ADE/FDE</a:t>
            </a:r>
            <a:endParaRPr sz="17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700"/>
              <a:t>filtering removes hard cases → lower miss rate</a:t>
            </a:r>
            <a:endParaRPr sz="17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Protocol bias: 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700"/>
              <a:t>model trained on one training dataset can achieve better results on that specific testing dataset </a:t>
            </a:r>
            <a:endParaRPr sz="17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Calibration risk: 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700"/>
              <a:t>model trained on filled labels can be overconfident</a:t>
            </a:r>
            <a:endParaRPr sz="17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700"/>
              <a:t>reliability may degrade when deploying on real world</a:t>
            </a:r>
            <a:endParaRPr sz="17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Without a standardized missingness protocol, conclusions can reverse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Our Approach: FairTraj-COSMOS</a:t>
            </a:r>
            <a:endParaRPr/>
          </a:p>
        </p:txBody>
      </p:sp>
      <p:pic>
        <p:nvPicPr>
          <p:cNvPr id="103" name="Google Shape;103;p5" title="FairTraj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75" y="721975"/>
            <a:ext cx="8644127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 txBox="1"/>
          <p:nvPr/>
        </p:nvSpPr>
        <p:spPr>
          <a:xfrm>
            <a:off x="188175" y="3790425"/>
            <a:ext cx="8520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155CC"/>
                </a:solidFill>
              </a:rPr>
              <a:t>1. </a:t>
            </a:r>
            <a:r>
              <a:rPr b="1" lang="en-US" sz="1300">
                <a:solidFill>
                  <a:srgbClr val="1155CC"/>
                </a:solidFill>
              </a:rPr>
              <a:t>Unified conversion adapter:</a:t>
            </a:r>
            <a:r>
              <a:rPr lang="en-US" sz="1300">
                <a:solidFill>
                  <a:srgbClr val="1155CC"/>
                </a:solidFill>
              </a:rPr>
              <a:t> COSMOS dataset → nuScenes-style scenarios</a:t>
            </a:r>
            <a:endParaRPr sz="13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155CC"/>
                </a:solidFill>
              </a:rPr>
              <a:t>2. </a:t>
            </a:r>
            <a:r>
              <a:rPr b="1" lang="en-US" sz="1300">
                <a:solidFill>
                  <a:srgbClr val="1155CC"/>
                </a:solidFill>
              </a:rPr>
              <a:t>Four missingness protocols:</a:t>
            </a:r>
            <a:r>
              <a:rPr lang="en-US" sz="1300">
                <a:solidFill>
                  <a:srgbClr val="1155CC"/>
                </a:solidFill>
              </a:rPr>
              <a:t> A: strict filtering; B: fill+valid; C: fill+mask; D: zero-fill+mask. </a:t>
            </a:r>
            <a:endParaRPr sz="13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155CC"/>
                </a:solidFill>
              </a:rPr>
              <a:t>3. </a:t>
            </a:r>
            <a:r>
              <a:rPr b="1" lang="en-US" sz="1300">
                <a:solidFill>
                  <a:srgbClr val="1155CC"/>
                </a:solidFill>
              </a:rPr>
              <a:t>Standardized UniTraj:</a:t>
            </a:r>
            <a:r>
              <a:rPr lang="en-US" sz="1300">
                <a:solidFill>
                  <a:srgbClr val="1155CC"/>
                </a:solidFill>
              </a:rPr>
              <a:t> AutoBot, Wayformer, MTR; same budgets &amp; seeds; </a:t>
            </a:r>
            <a:r>
              <a:rPr b="1" lang="en-US" sz="1300">
                <a:solidFill>
                  <a:srgbClr val="1155CC"/>
                </a:solidFill>
              </a:rPr>
              <a:t>mask-aware loss</a:t>
            </a:r>
            <a:endParaRPr sz="13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1300">
                <a:solidFill>
                  <a:srgbClr val="1155CC"/>
                </a:solidFill>
              </a:rPr>
              <a:t>4. </a:t>
            </a:r>
            <a:r>
              <a:rPr b="1" lang="en-US" sz="1300">
                <a:solidFill>
                  <a:srgbClr val="1155CC"/>
                </a:solidFill>
              </a:rPr>
              <a:t>Evaluation &amp; diagnostics:</a:t>
            </a:r>
            <a:r>
              <a:rPr lang="en-US" sz="1300">
                <a:solidFill>
                  <a:srgbClr val="1155CC"/>
                </a:solidFill>
              </a:rPr>
              <a:t> ADE/FDE/top-k, Miss, </a:t>
            </a:r>
            <a:r>
              <a:rPr b="1" lang="en-US" sz="1300">
                <a:solidFill>
                  <a:srgbClr val="1155CC"/>
                </a:solidFill>
              </a:rPr>
              <a:t>Brier-FDE</a:t>
            </a:r>
            <a:r>
              <a:rPr lang="en-US" sz="1300">
                <a:solidFill>
                  <a:srgbClr val="1155CC"/>
                </a:solidFill>
              </a:rPr>
              <a:t>; </a:t>
            </a:r>
            <a:endParaRPr sz="13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7fc6f4aa_1_63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 Protocols – Data Diagnostics</a:t>
            </a:r>
            <a:endParaRPr/>
          </a:p>
        </p:txBody>
      </p:sp>
      <p:sp>
        <p:nvSpPr>
          <p:cNvPr id="110" name="Google Shape;110;g3747fc6f4aa_1_63"/>
          <p:cNvSpPr txBox="1"/>
          <p:nvPr>
            <p:ph idx="1" type="body"/>
          </p:nvPr>
        </p:nvSpPr>
        <p:spPr>
          <a:xfrm>
            <a:off x="418375" y="2900075"/>
            <a:ext cx="46479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Protocol choice shifts scene distributions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 sz="1600"/>
              <a:t>1. </a:t>
            </a:r>
            <a:r>
              <a:rPr b="1" lang="en-US" sz="1600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Stationary</a:t>
            </a:r>
            <a:r>
              <a:rPr b="1" lang="en-US" sz="1600"/>
              <a:t> composition in context 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 has the largest stationary share (veh↑, ped↑)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 reduces stationary mass (more moving agents)</a:t>
            </a:r>
            <a:endParaRPr/>
          </a:p>
        </p:txBody>
      </p:sp>
      <p:pic>
        <p:nvPicPr>
          <p:cNvPr id="111" name="Google Shape;111;g3747fc6f4aa_1_63" title="fig_stationary_stacked_train_targe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275" y="2965550"/>
            <a:ext cx="3534701" cy="14400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" name="Google Shape;112;g3747fc6f4aa_1_63"/>
          <p:cNvGraphicFramePr/>
          <p:nvPr/>
        </p:nvGraphicFramePr>
        <p:xfrm>
          <a:off x="418375" y="89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{F5A8A635-AF84-4351-A1AF-75553F76F0E5}</a:tableStyleId>
              </a:tblPr>
              <a:tblGrid>
                <a:gridCol w="1447800"/>
                <a:gridCol w="940400"/>
                <a:gridCol w="797950"/>
                <a:gridCol w="984900"/>
                <a:gridCol w="4011550"/>
              </a:tblGrid>
              <a:tr h="1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Policy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Filter short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Fill to 20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Mask filled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What it 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changes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the data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Strict filter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✅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✖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Lowest context density, highest 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  <a:extLst>
                            <a:ext uri="http://customooxmlschemas.google.com/">
                              <go:slidesCustomData xmlns:go="http://customooxmlschemas.google.com/" textRoundtripDataId="4"/>
                            </a:ext>
                          </a:extLst>
                        </a:rPr>
                        <a:t>stationary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targets all real.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Fill–treat-as-real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✖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✅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✖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Densest scenes, smooth trajectories; </a:t>
                      </a:r>
                      <a:r>
                        <a:rPr b="1"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optimistic test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Fill–</a:t>
                      </a:r>
                      <a:r>
                        <a:rPr b="1"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mask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✖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✅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✅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Rich context, </a:t>
                      </a:r>
                      <a:r>
                        <a:rPr b="1"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pure targets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; keeps missingness semantics.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No fill–mask 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✖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✖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✅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Most ‘raw’ missingness; less contextual information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" name="Google Shape;113;g3747fc6f4aa_1_63"/>
          <p:cNvSpPr txBox="1"/>
          <p:nvPr/>
        </p:nvSpPr>
        <p:spPr>
          <a:xfrm>
            <a:off x="311700" y="4458075"/>
            <a:ext cx="576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</a:t>
            </a:r>
            <a:r>
              <a:rPr b="1" lang="en-US"/>
              <a:t>stationary</a:t>
            </a:r>
            <a:r>
              <a:rPr lang="en-US"/>
              <a:t> means agents—vehicles or pedestrians—that stay still across all observed and predicted frames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47fc6f4aa_1_15"/>
          <p:cNvSpPr txBox="1"/>
          <p:nvPr>
            <p:ph type="title"/>
          </p:nvPr>
        </p:nvSpPr>
        <p:spPr>
          <a:xfrm>
            <a:off x="311700" y="137775"/>
            <a:ext cx="8520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 Protocols – Data Diagnostics</a:t>
            </a:r>
            <a:endParaRPr/>
          </a:p>
        </p:txBody>
      </p:sp>
      <p:sp>
        <p:nvSpPr>
          <p:cNvPr id="119" name="Google Shape;119;g3747fc6f4aa_1_15"/>
          <p:cNvSpPr txBox="1"/>
          <p:nvPr>
            <p:ph idx="1" type="body"/>
          </p:nvPr>
        </p:nvSpPr>
        <p:spPr>
          <a:xfrm>
            <a:off x="311700" y="714325"/>
            <a:ext cx="5412300" cy="2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 sz="1600"/>
              <a:t>2. </a:t>
            </a:r>
            <a:r>
              <a:rPr b="1" lang="en-US" sz="1600"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Context density</a:t>
            </a:r>
            <a:r>
              <a:rPr b="1" lang="en-US" sz="1600"/>
              <a:t> (CD): 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T: total number of timesteps in the scene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Nt​: number of neighboring agents within radius r meters from the ego-agent at time 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Measures how many agents are around the ego averagely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 &gt; C≈D &gt; A for both VEH and PED → more neighbors → more potential interactions</a:t>
            </a:r>
            <a:endParaRPr sz="1600"/>
          </a:p>
        </p:txBody>
      </p:sp>
      <p:pic>
        <p:nvPicPr>
          <p:cNvPr id="120" name="Google Shape;120;g3747fc6f4aa_1_15" title="fig_cd_contextor_grid_train_targe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800" y="854025"/>
            <a:ext cx="3373450" cy="248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3747fc6f4aa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475" y="1017675"/>
            <a:ext cx="954375" cy="4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747fc6f4aa_1_15"/>
          <p:cNvSpPr txBox="1"/>
          <p:nvPr/>
        </p:nvSpPr>
        <p:spPr>
          <a:xfrm>
            <a:off x="351650" y="3058225"/>
            <a:ext cx="85683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3. Context observability (OR): </a:t>
            </a:r>
            <a:endParaRPr b="1"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alibri"/>
              <a:buChar char="●"/>
            </a:pPr>
            <a:r>
              <a:t/>
            </a: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1[⋅]: indicator function (1 if condition true, else 0)</a:t>
            </a: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Measures </a:t>
            </a: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how continuously an agent is observed during the scene</a:t>
            </a: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B pushes PED’ OR toward 1.0, others ≈ 0.4–0.5, lower for VEH → B maximizes exposure length</a:t>
            </a: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C/D preserve real gaps</a:t>
            </a:r>
            <a:endParaRPr/>
          </a:p>
        </p:txBody>
      </p:sp>
      <p:pic>
        <p:nvPicPr>
          <p:cNvPr id="123" name="Google Shape;123;g3747fc6f4aa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050" y="3409500"/>
            <a:ext cx="2010400" cy="4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